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76" r:id="rId5"/>
    <p:sldId id="277" r:id="rId6"/>
    <p:sldId id="260" r:id="rId7"/>
    <p:sldId id="292" r:id="rId8"/>
    <p:sldId id="275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6" r:id="rId17"/>
    <p:sldId id="287" r:id="rId18"/>
    <p:sldId id="288" r:id="rId19"/>
    <p:sldId id="289" r:id="rId20"/>
    <p:sldId id="285" r:id="rId21"/>
    <p:sldId id="290" r:id="rId22"/>
    <p:sldId id="29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59"/>
  </p:normalViewPr>
  <p:slideViewPr>
    <p:cSldViewPr snapToGrid="0" snapToObjects="1">
      <p:cViewPr varScale="1">
        <p:scale>
          <a:sx n="113" d="100"/>
          <a:sy n="113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8D9E1-C5CF-AEB4-461D-621DE1723E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2B0712-8B73-7A61-6507-0E01525D7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57FE7-81F3-D092-1B94-E5AB90A1A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B8AF6-69DA-B7B3-4A9F-61290B5E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9CA97-05E7-DF13-0DBF-46DFDC89E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78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76CDA-04B8-224B-8EBE-DBA70F8DD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07A0A0-C0E3-426D-FB02-3F7080A3EC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D704C-0896-7678-12E1-A3902FBA3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D8574-D5A3-B421-DC2B-B2A77034C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0549A-4373-3AFA-7390-6AC45D987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718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358E7B-8746-B5F1-B8C2-2C798A2F8D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272040-0588-8EAE-DF5B-E11887CE7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B2839-FC13-032D-2FF2-9AC310938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0086A-296D-581C-74F5-80D2E1DF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1A8EB-B239-B216-7EE1-A620BFFA4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8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92C81-7BC1-ECD6-8AB0-E21911D23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CAC49-237E-E349-2B35-7E9EE9612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975E3-B84E-EAEC-C06B-79A9ADFF9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3E490-3F67-632F-112C-C2805601B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8C4DA-A95A-8814-3FA3-09DA295AC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60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4C8B7-656B-2BEA-22EA-50E90B9F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24A29A-FF2B-578C-CF63-7624FDD6D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E5077-5555-2DD0-48AC-4C317C1F3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3B74D-689E-313A-AF5D-82A8DC2B2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50E42-BB14-CEDF-8671-820C33569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6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86C46-EB2D-41B5-69B9-6ECBCCC66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993FF-B18F-68BF-F079-9BBC3436A3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B93F6F-B877-90AB-12A3-9EA89EEABD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9B8711-5DB0-1B14-8038-4ECAF9C8B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69A5E8-E9F5-BC51-7440-1395BC329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31412-6665-8181-B5ED-9EB714B45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39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3D88E-E66A-1B6F-CD56-89713D102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7CD39-7779-75CC-560E-85579C396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5CBFBB-633D-5DAC-B4F8-59E5C7703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2387CE-D39B-BEB4-9835-B6E0710ADA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C612B0-36AC-8E22-52A7-A8DFA8114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612AC5-30B7-ED07-BD3B-61828BB86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856806-CE2F-DFC8-6DC9-9CAC793B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AA604-2D24-7473-0573-29E77B03C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2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63AF1-E866-790D-CEBD-B3E8185B7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F8FB69-E036-5F28-D18E-15AE18BCC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BFF43D-B9A4-5104-5909-8F93958D0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17F3EF-4B1A-38B9-010C-9C6A1962A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8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074FA2-5CB1-7D04-F8EF-6A353E1B3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014FDF-EA47-7C36-0D4E-FD41EC332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6A5D9-A141-5415-A331-73E3C2B0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3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23FF1-4A76-1278-74E7-B0B5D3D1D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E210F-5921-8820-02C2-C8EECAC7F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E8ED23-D847-D33B-4150-68DF3078A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D343F-D5CA-E1CB-52C0-2B8E46A66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AEF32E-4BAC-3011-2BF0-A9DDBD333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3677ED-2790-AD33-FECB-B631248C2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1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647-A01C-89E4-EFF1-8EEDE0E97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BB494-22EA-A967-B7EC-1089EC9653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ED1209-B45D-50AF-1E46-7B21747C5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8762BE-C627-B92E-DEE7-47FE7396A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27E27C-5791-56B5-AABF-A64BDEF1C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4A0D1A-2C12-1BA3-24CB-5E62F6EF8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66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79B5A1-0C55-ECF9-CDA8-0C19172F3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C66D1-4190-89B7-BBDB-75CE6D5DE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7DA20-9297-0E95-DB3C-28DAA269EA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9DECF-02D0-9A41-B84D-74E9F6613A09}" type="datetimeFigureOut">
              <a:rPr lang="en-US" smtClean="0"/>
              <a:t>5/2/23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A592D-72DC-38D2-591D-F54A514FB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8B3F7-7F6F-8755-A1F2-FCE973B75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AE03F-A334-2943-5F9D-0B47643FA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81475" y="566539"/>
            <a:ext cx="9144000" cy="2387600"/>
          </a:xfrm>
        </p:spPr>
        <p:txBody>
          <a:bodyPr/>
          <a:lstStyle/>
          <a:p>
            <a:r>
              <a:rPr lang="en-US" b="1" dirty="0"/>
              <a:t>Acids and Bases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AC97FA-6C4F-4DE3-B72D-248F274D2F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1475" y="3563937"/>
            <a:ext cx="9144000" cy="1655762"/>
          </a:xfrm>
        </p:spPr>
        <p:txBody>
          <a:bodyPr/>
          <a:lstStyle/>
          <a:p>
            <a:r>
              <a:rPr lang="en-US" dirty="0"/>
              <a:t>They’re a chemistry thing, too.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CB5354F-DA8D-AFE6-DF04-792E5A7A4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772318"/>
            <a:ext cx="4595813" cy="459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8D61B1-24B1-838D-EA24-4B3E612E61CE}"/>
              </a:ext>
            </a:extLst>
          </p:cNvPr>
          <p:cNvSpPr txBox="1"/>
          <p:nvPr/>
        </p:nvSpPr>
        <p:spPr>
          <a:xfrm>
            <a:off x="838201" y="5368131"/>
            <a:ext cx="45958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These “scientists” are working with “acids” and ”bases” which definitely aren’t colored water made to look like something scientific.</a:t>
            </a:r>
          </a:p>
        </p:txBody>
      </p:sp>
    </p:spTree>
    <p:extLst>
      <p:ext uri="{BB962C8B-B14F-4D97-AF65-F5344CB8AC3E}">
        <p14:creationId xmlns:p14="http://schemas.microsoft.com/office/powerpoint/2010/main" val="1830065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4DF6B-C055-D7ED-895D-78402009F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next question:  What’s that mean?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2C56B6-B18E-8393-098B-0EBE2BFF5F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2525" y="1753393"/>
            <a:ext cx="482997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It’s pretty simple, actually:</a:t>
            </a:r>
          </a:p>
          <a:p>
            <a:pPr marL="514350" indent="-514350">
              <a:buAutoNum type="arabicPeriod"/>
            </a:pPr>
            <a:r>
              <a:rPr lang="en-US" dirty="0"/>
              <a:t>Find the concentration of the acid</a:t>
            </a:r>
          </a:p>
          <a:p>
            <a:pPr marL="514350" indent="-514350">
              <a:buAutoNum type="arabicPeriod"/>
            </a:pPr>
            <a:r>
              <a:rPr lang="en-US" dirty="0"/>
              <a:t>Type ”-log” into your calculator</a:t>
            </a:r>
          </a:p>
          <a:p>
            <a:pPr marL="514350" indent="-514350">
              <a:buAutoNum type="arabicPeriod"/>
            </a:pPr>
            <a:r>
              <a:rPr lang="en-US" dirty="0"/>
              <a:t>Type whatever the concentration was after that</a:t>
            </a:r>
          </a:p>
          <a:p>
            <a:pPr marL="514350" indent="-514350">
              <a:buAutoNum type="arabicPeriod"/>
            </a:pPr>
            <a:r>
              <a:rPr lang="en-US" dirty="0"/>
              <a:t>Hit “=“</a:t>
            </a:r>
          </a:p>
          <a:p>
            <a:pPr marL="514350" indent="-514350">
              <a:buAutoNum type="arabicPeriod"/>
            </a:pPr>
            <a:r>
              <a:rPr lang="en-US" dirty="0"/>
              <a:t>Read the answer – this is the pH of the acid</a:t>
            </a:r>
          </a:p>
        </p:txBody>
      </p:sp>
      <p:pic>
        <p:nvPicPr>
          <p:cNvPr id="3074" name="Picture 2" descr="This supercomputer is a game-changer for researchers - News - University of  Florida">
            <a:extLst>
              <a:ext uri="{FF2B5EF4-FFF2-40B4-BE49-F238E27FC236}">
                <a16:creationId xmlns:a16="http://schemas.microsoft.com/office/drawing/2014/main" id="{2CE007EE-5DA9-ABB5-5057-B35F24B20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507" y="1885950"/>
            <a:ext cx="5144294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9DEC5F-91E6-9BB5-2A38-8D6BA2F87616}"/>
              </a:ext>
            </a:extLst>
          </p:cNvPr>
          <p:cNvSpPr txBox="1"/>
          <p:nvPr/>
        </p:nvSpPr>
        <p:spPr>
          <a:xfrm>
            <a:off x="6607176" y="5314950"/>
            <a:ext cx="4348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So easy that even this guy with a supercomputer can do it!</a:t>
            </a:r>
          </a:p>
        </p:txBody>
      </p:sp>
    </p:spTree>
    <p:extLst>
      <p:ext uri="{BB962C8B-B14F-4D97-AF65-F5344CB8AC3E}">
        <p14:creationId xmlns:p14="http://schemas.microsoft.com/office/powerpoint/2010/main" val="13934838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816420-6E41-7F42-D7B0-60574C9CC3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 sample problem: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FF399-3188-02CA-A496-EEEA03F114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What is the pH of a 0.045 M hydrochloric acid solution?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u="sng" dirty="0"/>
              <a:t>Answer:</a:t>
            </a:r>
          </a:p>
          <a:p>
            <a:pPr marL="0" indent="0">
              <a:buNone/>
            </a:pPr>
            <a:r>
              <a:rPr lang="en-US" dirty="0"/>
              <a:t>If I’m asking you to find the pH, just do the calculation on the last page.  Don’t worry about what acid it is – just do the calculation.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3200" dirty="0"/>
              <a:t>In this case:  </a:t>
            </a:r>
          </a:p>
          <a:p>
            <a:pPr marL="0" indent="0" algn="ctr">
              <a:buNone/>
            </a:pPr>
            <a:r>
              <a:rPr lang="en-US" sz="3200" dirty="0"/>
              <a:t>-log[H</a:t>
            </a:r>
            <a:r>
              <a:rPr lang="en-US" sz="3200" baseline="30000" dirty="0"/>
              <a:t>+</a:t>
            </a:r>
            <a:r>
              <a:rPr lang="en-US" sz="3200" dirty="0"/>
              <a:t>] = pH</a:t>
            </a:r>
          </a:p>
          <a:p>
            <a:pPr marL="0" indent="0" algn="ctr">
              <a:buNone/>
            </a:pPr>
            <a:r>
              <a:rPr lang="en-US" sz="3200" dirty="0"/>
              <a:t>-log(0.045) = 1.35</a:t>
            </a:r>
          </a:p>
        </p:txBody>
      </p:sp>
    </p:spTree>
    <p:extLst>
      <p:ext uri="{BB962C8B-B14F-4D97-AF65-F5344CB8AC3E}">
        <p14:creationId xmlns:p14="http://schemas.microsoft.com/office/powerpoint/2010/main" val="1814816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9B2630-A574-6262-89CA-EC509EF24A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But what happens if you have to find the pH of a base?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649052-8772-DD36-3DFD-6973B3B8F0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You do the same thing, but subtract your answer from 14!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Example:  What is the pH of a 0.045 M solution of NaOH?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Answer:  </a:t>
            </a:r>
          </a:p>
          <a:p>
            <a:pPr marL="0" indent="0" algn="ctr">
              <a:buNone/>
            </a:pPr>
            <a:r>
              <a:rPr lang="en-US" sz="3200" dirty="0"/>
              <a:t>-log[0.045] = 1.35</a:t>
            </a:r>
          </a:p>
          <a:p>
            <a:pPr marL="0" indent="0" algn="ctr">
              <a:buNone/>
            </a:pPr>
            <a:endParaRPr lang="en-US" sz="1200" dirty="0"/>
          </a:p>
          <a:p>
            <a:pPr marL="0" indent="0" algn="ctr">
              <a:buNone/>
            </a:pPr>
            <a:r>
              <a:rPr lang="en-US" sz="3200" dirty="0"/>
              <a:t>14 – 1.35 = </a:t>
            </a:r>
            <a:r>
              <a:rPr lang="en-US" sz="3200" b="1" dirty="0"/>
              <a:t>12.65</a:t>
            </a:r>
          </a:p>
        </p:txBody>
      </p:sp>
    </p:spTree>
    <p:extLst>
      <p:ext uri="{BB962C8B-B14F-4D97-AF65-F5344CB8AC3E}">
        <p14:creationId xmlns:p14="http://schemas.microsoft.com/office/powerpoint/2010/main" val="3370595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Whatever Boats Your Float — Fanta Orange">
            <a:extLst>
              <a:ext uri="{FF2B5EF4-FFF2-40B4-BE49-F238E27FC236}">
                <a16:creationId xmlns:a16="http://schemas.microsoft.com/office/drawing/2014/main" id="{57661048-F2C0-4E3F-69B5-C7559E650C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840" y="4315470"/>
            <a:ext cx="2363611" cy="2542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F2C9DA1-2053-C087-A627-06E2E7ACF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final question:  How do you know if the compound is an acid or a base?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B6D6AD-57E4-9C38-8E12-C5ED409BE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555" y="2220736"/>
            <a:ext cx="6409267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Some handy methods:</a:t>
            </a:r>
          </a:p>
          <a:p>
            <a:r>
              <a:rPr lang="en-US" dirty="0"/>
              <a:t>If the name of the compound has “acid” in it, it’s an acid.</a:t>
            </a:r>
          </a:p>
          <a:p>
            <a:r>
              <a:rPr lang="en-US" dirty="0"/>
              <a:t>If the formula of the compound starts with H, it’s an acid.</a:t>
            </a:r>
          </a:p>
          <a:p>
            <a:r>
              <a:rPr lang="en-US" dirty="0"/>
              <a:t>If the formula of the compound ends with OH, it’s a base.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7E5724-2568-3C2E-C2C3-ECE54F8E645C}"/>
              </a:ext>
            </a:extLst>
          </p:cNvPr>
          <p:cNvSpPr txBox="1"/>
          <p:nvPr/>
        </p:nvSpPr>
        <p:spPr>
          <a:xfrm>
            <a:off x="9203266" y="2494844"/>
            <a:ext cx="43010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Let’s practice:</a:t>
            </a:r>
          </a:p>
          <a:p>
            <a:pPr marL="342900" indent="-342900">
              <a:buAutoNum type="arabicParenR"/>
            </a:pPr>
            <a:r>
              <a:rPr lang="en-US" dirty="0"/>
              <a:t>Nitric acid is an acid.</a:t>
            </a:r>
          </a:p>
          <a:p>
            <a:pPr marL="342900" indent="-342900">
              <a:buAutoNum type="arabicParenR"/>
            </a:pPr>
            <a:r>
              <a:rPr lang="en-US" dirty="0"/>
              <a:t>HBr is an acid.</a:t>
            </a:r>
          </a:p>
          <a:p>
            <a:pPr marL="342900" indent="-342900">
              <a:buAutoNum type="arabicParenR"/>
            </a:pPr>
            <a:r>
              <a:rPr lang="en-US" dirty="0"/>
              <a:t>NaOH is a base</a:t>
            </a:r>
          </a:p>
          <a:p>
            <a:pPr marL="342900" indent="-342900">
              <a:buAutoNum type="arabicParenR"/>
            </a:pPr>
            <a:r>
              <a:rPr lang="en-US" dirty="0"/>
              <a:t>Ca(OH)</a:t>
            </a:r>
            <a:r>
              <a:rPr lang="en-US" baseline="-25000" dirty="0"/>
              <a:t>2</a:t>
            </a:r>
            <a:r>
              <a:rPr lang="en-US" dirty="0"/>
              <a:t> is a base.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54E0E782-2C2B-8849-71BC-6FB7BE15B3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401" y="2058811"/>
            <a:ext cx="3636709" cy="274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3593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BF664-AFB1-A455-E5AC-8D1E8E21D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5689776"/>
            <a:ext cx="10911840" cy="64008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000" b="1" dirty="0"/>
              <a:t>Let’s do some practice problems!</a:t>
            </a:r>
          </a:p>
        </p:txBody>
      </p:sp>
      <p:pic>
        <p:nvPicPr>
          <p:cNvPr id="5122" name="Picture 2" descr="Happiness in world">
            <a:extLst>
              <a:ext uri="{FF2B5EF4-FFF2-40B4-BE49-F238E27FC236}">
                <a16:creationId xmlns:a16="http://schemas.microsoft.com/office/drawing/2014/main" id="{302DEF65-2CEF-D6FE-C627-5CB41BE3C1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48" r="1" b="1"/>
          <a:stretch/>
        </p:blipFill>
        <p:spPr bwMode="auto">
          <a:xfrm>
            <a:off x="640080" y="640080"/>
            <a:ext cx="10911840" cy="4836795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11044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DC406-BE1B-2A8D-E595-2AC433C98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Titrations:  Finding concentrations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B240AE-480A-D466-6E1B-E4F2959F1D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Let’s say that I don’t tell you the concentration of an acidic solution, but I just give you a bunch of it and tell you to figure it out.  What would you do?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Answer:  </a:t>
            </a:r>
            <a:r>
              <a:rPr lang="en-US" b="1" dirty="0"/>
              <a:t>You’d do a titration!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Titration is when you use a neutralization reaction to figure out the concentration of an acid or base.</a:t>
            </a:r>
          </a:p>
        </p:txBody>
      </p:sp>
    </p:spTree>
    <p:extLst>
      <p:ext uri="{BB962C8B-B14F-4D97-AF65-F5344CB8AC3E}">
        <p14:creationId xmlns:p14="http://schemas.microsoft.com/office/powerpoint/2010/main" val="22424205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CC66CE-AF52-471F-C8D6-DADBE58F37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does this work?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0FE572-613E-D4E9-75FB-ABF3021BE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say that you have an acid but don’t know the concentration.</a:t>
            </a:r>
          </a:p>
          <a:p>
            <a:r>
              <a:rPr lang="en-US" dirty="0"/>
              <a:t>Additionally, let’s say you have a base and you do know the concentration. If you add the base to the acid, the acid will neutralize to a pH of 7.</a:t>
            </a:r>
          </a:p>
          <a:p>
            <a:r>
              <a:rPr lang="en-US" dirty="0"/>
              <a:t>When the solution is neutral, it means that you’ve added exactly as many base molecules as there were acid molecules in the beginning.</a:t>
            </a:r>
          </a:p>
          <a:p>
            <a:r>
              <a:rPr lang="en-US" dirty="0"/>
              <a:t>Since you kept track of how much base you added, you now can figure out how much acid you started with!</a:t>
            </a:r>
          </a:p>
        </p:txBody>
      </p:sp>
    </p:spTree>
    <p:extLst>
      <p:ext uri="{BB962C8B-B14F-4D97-AF65-F5344CB8AC3E}">
        <p14:creationId xmlns:p14="http://schemas.microsoft.com/office/powerpoint/2010/main" val="21065859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2129D5-C5FD-8A9D-C688-C364C6975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Here’s how it works on a worksheet: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D7E527-FB24-643C-877E-B5C328C71E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Question</a:t>
            </a:r>
            <a:r>
              <a:rPr lang="en-US" dirty="0"/>
              <a:t>:  If it takes 45 mL of a 0.1 M NaOH solution to neutralize 250 mL of HCl with unknown concentration, what is the pH of the acid?</a:t>
            </a:r>
          </a:p>
          <a:p>
            <a:pPr marL="514350" indent="-514350">
              <a:buAutoNum type="arabicParenR"/>
            </a:pPr>
            <a:endParaRPr lang="en-US" dirty="0"/>
          </a:p>
          <a:p>
            <a:pPr marL="0" indent="0">
              <a:buNone/>
            </a:pPr>
            <a:r>
              <a:rPr lang="en-US" dirty="0"/>
              <a:t>Don’t panic:  Let’s use this equation to figure out what’s happening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600" b="1" dirty="0"/>
              <a:t>        </a:t>
            </a:r>
            <a:r>
              <a:rPr lang="en-US" sz="3600" b="1" dirty="0" err="1"/>
              <a:t>M</a:t>
            </a:r>
            <a:r>
              <a:rPr lang="en-US" sz="3600" b="1" baseline="-25000" dirty="0" err="1"/>
              <a:t>a</a:t>
            </a:r>
            <a:r>
              <a:rPr lang="en-US" sz="3600" b="1" dirty="0" err="1"/>
              <a:t>V</a:t>
            </a:r>
            <a:r>
              <a:rPr lang="en-US" sz="3600" b="1" baseline="-25000" dirty="0" err="1"/>
              <a:t>a</a:t>
            </a:r>
            <a:r>
              <a:rPr lang="en-US" sz="3600" b="1" baseline="-25000" dirty="0"/>
              <a:t> </a:t>
            </a:r>
            <a:r>
              <a:rPr lang="en-US" sz="3600" b="1" dirty="0"/>
              <a:t>= </a:t>
            </a:r>
            <a:r>
              <a:rPr lang="en-US" sz="3600" b="1" dirty="0" err="1"/>
              <a:t>M</a:t>
            </a:r>
            <a:r>
              <a:rPr lang="en-US" sz="3600" b="1" baseline="-25000" dirty="0" err="1"/>
              <a:t>b</a:t>
            </a:r>
            <a:r>
              <a:rPr lang="en-US" sz="3600" b="1" dirty="0" err="1"/>
              <a:t>V</a:t>
            </a:r>
            <a:r>
              <a:rPr lang="en-US" sz="3600" b="1" baseline="-25000" dirty="0" err="1"/>
              <a:t>b</a:t>
            </a:r>
            <a:endParaRPr lang="en-US" sz="36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E06A88C-106F-B6D8-8A1A-182E4A5559E4}"/>
              </a:ext>
            </a:extLst>
          </p:cNvPr>
          <p:cNvSpPr txBox="1"/>
          <p:nvPr/>
        </p:nvSpPr>
        <p:spPr>
          <a:xfrm>
            <a:off x="6016978" y="4267200"/>
            <a:ext cx="479777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</a:t>
            </a:r>
            <a:r>
              <a:rPr lang="en-US" sz="2000" baseline="-25000" dirty="0"/>
              <a:t>a</a:t>
            </a:r>
            <a:r>
              <a:rPr lang="en-US" sz="2000" dirty="0"/>
              <a:t> = concentration of acid</a:t>
            </a:r>
          </a:p>
          <a:p>
            <a:r>
              <a:rPr lang="en-US" sz="2000" dirty="0" err="1"/>
              <a:t>V</a:t>
            </a:r>
            <a:r>
              <a:rPr lang="en-US" sz="2000" baseline="-25000" dirty="0" err="1"/>
              <a:t>a</a:t>
            </a:r>
            <a:r>
              <a:rPr lang="en-US" sz="2000" dirty="0"/>
              <a:t> = volume of acid</a:t>
            </a:r>
          </a:p>
          <a:p>
            <a:endParaRPr lang="en-US" sz="2000" dirty="0"/>
          </a:p>
          <a:p>
            <a:r>
              <a:rPr lang="en-US" sz="2000" dirty="0"/>
              <a:t>M</a:t>
            </a:r>
            <a:r>
              <a:rPr lang="en-US" sz="2000" baseline="-25000" dirty="0"/>
              <a:t>b</a:t>
            </a:r>
            <a:r>
              <a:rPr lang="en-US" sz="2000" dirty="0"/>
              <a:t> = concentration of base</a:t>
            </a:r>
          </a:p>
          <a:p>
            <a:r>
              <a:rPr lang="en-US" sz="2000" dirty="0" err="1"/>
              <a:t>V</a:t>
            </a:r>
            <a:r>
              <a:rPr lang="en-US" sz="2000" baseline="-25000" dirty="0" err="1"/>
              <a:t>b</a:t>
            </a:r>
            <a:r>
              <a:rPr lang="en-US" sz="2000" dirty="0"/>
              <a:t> = volume of base</a:t>
            </a:r>
          </a:p>
        </p:txBody>
      </p:sp>
    </p:spTree>
    <p:extLst>
      <p:ext uri="{BB962C8B-B14F-4D97-AF65-F5344CB8AC3E}">
        <p14:creationId xmlns:p14="http://schemas.microsoft.com/office/powerpoint/2010/main" val="805997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4211118-1F05-69DD-BF09-17B1161C0C8B}"/>
              </a:ext>
            </a:extLst>
          </p:cNvPr>
          <p:cNvSpPr txBox="1"/>
          <p:nvPr/>
        </p:nvSpPr>
        <p:spPr>
          <a:xfrm>
            <a:off x="869243" y="734957"/>
            <a:ext cx="10543823" cy="56630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/>
              <a:t>Question:  If it takes 45 mL of a 0.1 M NaOH solution to neutralize 250 mL of HCl with unknown concentration, what is the pH of the acid?</a:t>
            </a:r>
          </a:p>
          <a:p>
            <a:pPr marL="0" indent="0">
              <a:buNone/>
            </a:pP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concentration of the acid is not known.  Let’s call it X.  This is our M</a:t>
            </a:r>
            <a:r>
              <a:rPr lang="en-US" baseline="-25000" dirty="0"/>
              <a:t>a</a:t>
            </a:r>
            <a:r>
              <a:rPr lang="en-US" dirty="0"/>
              <a:t> value in the equation.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volume of the acid is known to be 250 </a:t>
            </a:r>
            <a:r>
              <a:rPr lang="en-US" dirty="0" err="1"/>
              <a:t>mL.</a:t>
            </a:r>
            <a:r>
              <a:rPr lang="en-US" dirty="0"/>
              <a:t>  This is our </a:t>
            </a:r>
            <a:r>
              <a:rPr lang="en-US" dirty="0" err="1"/>
              <a:t>V</a:t>
            </a:r>
            <a:r>
              <a:rPr lang="en-US" baseline="-25000" dirty="0" err="1"/>
              <a:t>a</a:t>
            </a:r>
            <a:r>
              <a:rPr lang="en-US" baseline="-25000" dirty="0"/>
              <a:t> </a:t>
            </a:r>
            <a:r>
              <a:rPr lang="en-US" dirty="0"/>
              <a:t>value in the equation.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concentration of the base is known to be 0.1 M.  This is our M</a:t>
            </a:r>
            <a:r>
              <a:rPr lang="en-US" baseline="-25000" dirty="0"/>
              <a:t>b</a:t>
            </a:r>
            <a:r>
              <a:rPr lang="en-US" dirty="0"/>
              <a:t> value.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volume of the base is 45 </a:t>
            </a:r>
            <a:r>
              <a:rPr lang="en-US" dirty="0" err="1"/>
              <a:t>mL.</a:t>
            </a:r>
            <a:r>
              <a:rPr lang="en-US" dirty="0"/>
              <a:t>  This is our </a:t>
            </a:r>
            <a:r>
              <a:rPr lang="en-US" dirty="0" err="1"/>
              <a:t>V</a:t>
            </a:r>
            <a:r>
              <a:rPr lang="en-US" baseline="-25000" dirty="0" err="1"/>
              <a:t>b</a:t>
            </a:r>
            <a:r>
              <a:rPr lang="en-US" dirty="0"/>
              <a:t> value.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Plugging these numbers into our equation, we find that: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b="1" dirty="0" err="1"/>
              <a:t>M</a:t>
            </a:r>
            <a:r>
              <a:rPr lang="en-US" sz="2400" b="1" baseline="-25000" dirty="0" err="1"/>
              <a:t>a</a:t>
            </a:r>
            <a:r>
              <a:rPr lang="en-US" sz="2400" b="1" dirty="0" err="1"/>
              <a:t>V</a:t>
            </a:r>
            <a:r>
              <a:rPr lang="en-US" sz="2400" b="1" baseline="-25000" dirty="0" err="1"/>
              <a:t>a</a:t>
            </a:r>
            <a:r>
              <a:rPr lang="en-US" sz="2400" b="1" baseline="-25000" dirty="0"/>
              <a:t> </a:t>
            </a:r>
            <a:r>
              <a:rPr lang="en-US" sz="2400" b="1" dirty="0"/>
              <a:t>= </a:t>
            </a:r>
            <a:r>
              <a:rPr lang="en-US" sz="2400" b="1" dirty="0" err="1"/>
              <a:t>M</a:t>
            </a:r>
            <a:r>
              <a:rPr lang="en-US" sz="2400" b="1" baseline="-25000" dirty="0" err="1"/>
              <a:t>b</a:t>
            </a:r>
            <a:r>
              <a:rPr lang="en-US" sz="2400" b="1" dirty="0" err="1"/>
              <a:t>V</a:t>
            </a:r>
            <a:r>
              <a:rPr lang="en-US" sz="2400" b="1" baseline="-25000" dirty="0" err="1"/>
              <a:t>b</a:t>
            </a:r>
            <a:endParaRPr lang="en-US" sz="2400" b="1" baseline="-25000" dirty="0"/>
          </a:p>
          <a:p>
            <a:pPr marL="0" indent="0" algn="ctr">
              <a:buNone/>
            </a:pPr>
            <a:r>
              <a:rPr lang="en-US" sz="2400" dirty="0"/>
              <a:t>X (250 mL) = (0.1 M)(45 mL)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To find the pH of the acid, solve the equation pH = -log[acid concentration]: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2400" dirty="0"/>
              <a:t>pH = -log(0.018 M) = </a:t>
            </a:r>
            <a:r>
              <a:rPr lang="en-US" sz="3200" b="1" dirty="0"/>
              <a:t>1.74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318DF9-1CF7-7993-E583-6D7DCEBC7092}"/>
              </a:ext>
            </a:extLst>
          </p:cNvPr>
          <p:cNvSpPr txBox="1"/>
          <p:nvPr/>
        </p:nvSpPr>
        <p:spPr>
          <a:xfrm>
            <a:off x="8060267" y="3643445"/>
            <a:ext cx="3081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When we do this, we find that X = 0.018 M, which is the concentration of the acid.</a:t>
            </a:r>
          </a:p>
        </p:txBody>
      </p:sp>
    </p:spTree>
    <p:extLst>
      <p:ext uri="{BB962C8B-B14F-4D97-AF65-F5344CB8AC3E}">
        <p14:creationId xmlns:p14="http://schemas.microsoft.com/office/powerpoint/2010/main" val="3347038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92E81-0BC4-4E86-C92A-1BC14F53B1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Let’s do some sample problems!</a:t>
            </a:r>
          </a:p>
        </p:txBody>
      </p:sp>
      <p:pic>
        <p:nvPicPr>
          <p:cNvPr id="7170" name="Picture 2" descr="Sad High School Boy In Chaotic Classroom Stock Photo - Download Image Now -  Chaos, Classroom, Education - iStock">
            <a:extLst>
              <a:ext uri="{FF2B5EF4-FFF2-40B4-BE49-F238E27FC236}">
                <a16:creationId xmlns:a16="http://schemas.microsoft.com/office/drawing/2014/main" id="{88860656-5A38-CF43-A8AA-67BDD8B5D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3483" y="2251075"/>
            <a:ext cx="5034492" cy="3125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ABB217-6669-CF21-B224-E10DEAAC697C}"/>
              </a:ext>
            </a:extLst>
          </p:cNvPr>
          <p:cNvSpPr txBox="1"/>
          <p:nvPr/>
        </p:nvSpPr>
        <p:spPr>
          <a:xfrm>
            <a:off x="7129462" y="3466964"/>
            <a:ext cx="4729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Kids love doing titration problems!</a:t>
            </a:r>
          </a:p>
        </p:txBody>
      </p:sp>
    </p:spTree>
    <p:extLst>
      <p:ext uri="{BB962C8B-B14F-4D97-AF65-F5344CB8AC3E}">
        <p14:creationId xmlns:p14="http://schemas.microsoft.com/office/powerpoint/2010/main" val="1422316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05BC3-8E6A-330F-8956-094D3913B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0641" y="629266"/>
            <a:ext cx="6516788" cy="1676603"/>
          </a:xfrm>
        </p:spPr>
        <p:txBody>
          <a:bodyPr>
            <a:normAutofit/>
          </a:bodyPr>
          <a:lstStyle/>
          <a:p>
            <a:r>
              <a:rPr lang="en-US" sz="4800" b="1" dirty="0"/>
              <a:t>How do we define acids and bases?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E20FA99-AAAC-4AF3-9FAE-707420324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rgbClr val="6F42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9573BE85-6043-4C3A-A7DD-483A0A5FB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2" y="559407"/>
            <a:ext cx="366674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1C655BE-7B5B-7FFB-C03B-09D5FA3EC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364" y="1872360"/>
            <a:ext cx="3113280" cy="311328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65B1E-1C7F-B516-90C9-EB94CC085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4520" y="2513175"/>
            <a:ext cx="6422848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Acids give off H</a:t>
            </a:r>
            <a:r>
              <a:rPr lang="en-US" b="1" baseline="30000" dirty="0"/>
              <a:t>+ </a:t>
            </a:r>
            <a:r>
              <a:rPr lang="en-US" b="1" dirty="0"/>
              <a:t>ions in water</a:t>
            </a:r>
          </a:p>
          <a:p>
            <a:r>
              <a:rPr lang="en-US" dirty="0"/>
              <a:t>Their formulas always start with “H”, as in HBr or HNO</a:t>
            </a:r>
            <a:r>
              <a:rPr lang="en-US" baseline="-25000" dirty="0"/>
              <a:t>3</a:t>
            </a:r>
            <a:endParaRPr lang="en-US" dirty="0"/>
          </a:p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Bases give off OH</a:t>
            </a:r>
            <a:r>
              <a:rPr lang="en-US" b="1" baseline="30000" dirty="0"/>
              <a:t>-</a:t>
            </a:r>
            <a:r>
              <a:rPr lang="en-US" b="1" dirty="0"/>
              <a:t> ions in water</a:t>
            </a:r>
          </a:p>
          <a:p>
            <a:r>
              <a:rPr lang="en-US" dirty="0"/>
              <a:t>Their formulas always end with ”OH”, as in NaOH or Mg(OH)</a:t>
            </a:r>
            <a:r>
              <a:rPr lang="en-US" baseline="-25000" dirty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644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1FBB2-0F08-BFD0-FDB8-CB8B947B6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556" y="319969"/>
            <a:ext cx="10515600" cy="1325563"/>
          </a:xfrm>
        </p:spPr>
        <p:txBody>
          <a:bodyPr/>
          <a:lstStyle/>
          <a:p>
            <a:r>
              <a:rPr lang="en-US" b="1" dirty="0"/>
              <a:t>Here’s how it works in the lab: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56E05D-FD46-2EED-E5AD-74FD34E20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1422"/>
            <a:ext cx="10515600" cy="4675541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en-US" dirty="0"/>
              <a:t>Measure some quantity of the unknown </a:t>
            </a:r>
            <a:r>
              <a:rPr lang="en-US" b="1" dirty="0">
                <a:solidFill>
                  <a:srgbClr val="C00000"/>
                </a:solidFill>
              </a:rPr>
              <a:t>acid</a:t>
            </a:r>
            <a:r>
              <a:rPr lang="en-US" dirty="0"/>
              <a:t> into a beaker.  This quantity will be referred to as ”</a:t>
            </a:r>
            <a:r>
              <a:rPr lang="en-US" dirty="0" err="1"/>
              <a:t>V</a:t>
            </a:r>
            <a:r>
              <a:rPr lang="en-US" baseline="-25000" dirty="0" err="1"/>
              <a:t>a</a:t>
            </a:r>
            <a:r>
              <a:rPr lang="en-US" dirty="0"/>
              <a:t>”.</a:t>
            </a:r>
          </a:p>
          <a:p>
            <a:pPr marL="514350" indent="-514350">
              <a:buAutoNum type="arabicParenR"/>
            </a:pPr>
            <a:r>
              <a:rPr lang="en-US" dirty="0"/>
              <a:t>Put a little bit of indicator into the beaker.  3-4 drops is fine.</a:t>
            </a:r>
          </a:p>
          <a:p>
            <a:pPr marL="514350" indent="-514350">
              <a:buAutoNum type="arabicParenR"/>
            </a:pPr>
            <a:r>
              <a:rPr lang="en-US" dirty="0"/>
              <a:t>Get yourself an </a:t>
            </a:r>
            <a:r>
              <a:rPr lang="en-US" b="1" dirty="0">
                <a:solidFill>
                  <a:srgbClr val="C00000"/>
                </a:solidFill>
              </a:rPr>
              <a:t>base</a:t>
            </a:r>
            <a:r>
              <a:rPr lang="en-US" dirty="0"/>
              <a:t> to do the titration.  You should know the concentration of it beforehand.  Refer to this concentration as “M</a:t>
            </a:r>
            <a:r>
              <a:rPr lang="en-US" baseline="-25000" dirty="0"/>
              <a:t>b</a:t>
            </a:r>
            <a:r>
              <a:rPr lang="en-US" dirty="0"/>
              <a:t>”.</a:t>
            </a:r>
          </a:p>
          <a:p>
            <a:pPr marL="514350" indent="-514350">
              <a:buAutoNum type="arabicParenR"/>
            </a:pPr>
            <a:r>
              <a:rPr lang="en-US" dirty="0"/>
              <a:t>SLOWLY add the </a:t>
            </a:r>
            <a:r>
              <a:rPr lang="en-US" b="1" dirty="0">
                <a:solidFill>
                  <a:srgbClr val="C00000"/>
                </a:solidFill>
              </a:rPr>
              <a:t>base</a:t>
            </a:r>
            <a:r>
              <a:rPr lang="en-US" dirty="0"/>
              <a:t> into the beaker, stirring all the while.  When the color changes, indicate how much of it was needed to cause the color to change.  This quantity is referred to as “</a:t>
            </a:r>
            <a:r>
              <a:rPr lang="en-US" dirty="0" err="1"/>
              <a:t>V</a:t>
            </a:r>
            <a:r>
              <a:rPr lang="en-US" baseline="-25000" dirty="0" err="1"/>
              <a:t>b</a:t>
            </a:r>
            <a:r>
              <a:rPr lang="en-US" dirty="0"/>
              <a:t>”.</a:t>
            </a:r>
          </a:p>
          <a:p>
            <a:pPr marL="514350" indent="-514350">
              <a:buAutoNum type="arabicParenR"/>
            </a:pPr>
            <a:r>
              <a:rPr lang="en-US" dirty="0"/>
              <a:t>Do the math from the last section with </a:t>
            </a:r>
            <a:r>
              <a:rPr lang="en-US" dirty="0" err="1"/>
              <a:t>M</a:t>
            </a:r>
            <a:r>
              <a:rPr lang="en-US" baseline="-25000" dirty="0" err="1"/>
              <a:t>a</a:t>
            </a:r>
            <a:r>
              <a:rPr lang="en-US" dirty="0" err="1"/>
              <a:t>V</a:t>
            </a:r>
            <a:r>
              <a:rPr lang="en-US" baseline="-25000" dirty="0" err="1"/>
              <a:t>a</a:t>
            </a:r>
            <a:r>
              <a:rPr lang="en-US" dirty="0"/>
              <a:t> = </a:t>
            </a:r>
            <a:r>
              <a:rPr lang="en-US" dirty="0" err="1"/>
              <a:t>M</a:t>
            </a:r>
            <a:r>
              <a:rPr lang="en-US" baseline="-25000" dirty="0" err="1"/>
              <a:t>b</a:t>
            </a:r>
            <a:r>
              <a:rPr lang="en-US" dirty="0" err="1"/>
              <a:t>V</a:t>
            </a:r>
            <a:r>
              <a:rPr lang="en-US" baseline="-25000" dirty="0" err="1"/>
              <a:t>b</a:t>
            </a:r>
            <a:r>
              <a:rPr lang="en-US" dirty="0"/>
              <a:t> where M</a:t>
            </a:r>
            <a:r>
              <a:rPr lang="en-US" baseline="-25000" dirty="0"/>
              <a:t>a</a:t>
            </a:r>
            <a:r>
              <a:rPr lang="en-US" dirty="0"/>
              <a:t> is the thing you’re solving for.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1226627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41F9E0-2131-B617-B491-1ECFA6EE9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509" y="222866"/>
            <a:ext cx="6586491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dirty="0"/>
              <a:t>What you’ll see in the lab:  Let’s titrate 50 mL of an unknown concentration of NaOH with 0.10 M HBr: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BC744B-532B-A92B-355C-4DF1B26B8FD7}"/>
              </a:ext>
            </a:extLst>
          </p:cNvPr>
          <p:cNvSpPr txBox="1"/>
          <p:nvPr/>
        </p:nvSpPr>
        <p:spPr>
          <a:xfrm>
            <a:off x="4958533" y="2080091"/>
            <a:ext cx="7233447" cy="4324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Put 50 mL of the base into a beaker.  This is V</a:t>
            </a:r>
            <a:r>
              <a:rPr lang="en-US" sz="2400" baseline="-25000" dirty="0"/>
              <a:t>b</a:t>
            </a:r>
            <a:r>
              <a:rPr lang="en-US" sz="2400" dirty="0"/>
              <a:t>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Add 3 drops of an indicator.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Slowly add 0.10 M HBr, keeping track of how much you’re adding.  Stir.  The acid concentration, 0.10 M, is M</a:t>
            </a:r>
            <a:r>
              <a:rPr lang="en-US" sz="2400" baseline="-25000" dirty="0"/>
              <a:t>a</a:t>
            </a:r>
            <a:r>
              <a:rPr lang="en-US" sz="2400" dirty="0"/>
              <a:t>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When the color of the solution permanently changes, STOP.  For the sake of this example, let’s assume that it took 245 mL for the color to change.  This is V</a:t>
            </a:r>
            <a:r>
              <a:rPr lang="en-US" sz="2400" baseline="-25000" dirty="0"/>
              <a:t>a</a:t>
            </a:r>
            <a:r>
              <a:rPr lang="en-US" sz="2400" dirty="0"/>
              <a:t>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Find the concentration of the base using </a:t>
            </a:r>
            <a:r>
              <a:rPr lang="en-US" sz="2400" dirty="0" err="1"/>
              <a:t>M</a:t>
            </a:r>
            <a:r>
              <a:rPr lang="en-US" sz="2400" baseline="-25000" dirty="0" err="1"/>
              <a:t>a</a:t>
            </a:r>
            <a:r>
              <a:rPr lang="en-US" sz="2400" dirty="0" err="1"/>
              <a:t>V</a:t>
            </a:r>
            <a:r>
              <a:rPr lang="en-US" sz="2400" baseline="-25000" dirty="0" err="1"/>
              <a:t>a</a:t>
            </a:r>
            <a:r>
              <a:rPr lang="en-US" sz="2400" dirty="0"/>
              <a:t> = </a:t>
            </a:r>
            <a:r>
              <a:rPr lang="en-US" sz="2400" dirty="0" err="1"/>
              <a:t>M</a:t>
            </a:r>
            <a:r>
              <a:rPr lang="en-US" sz="2400" baseline="-25000" dirty="0" err="1"/>
              <a:t>b</a:t>
            </a:r>
            <a:r>
              <a:rPr lang="en-US" sz="2400" dirty="0" err="1"/>
              <a:t>V</a:t>
            </a:r>
            <a:r>
              <a:rPr lang="en-US" sz="2400" baseline="-25000" dirty="0" err="1"/>
              <a:t>b</a:t>
            </a:r>
            <a:endParaRPr lang="en-US" sz="2400" baseline="-250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600" baseline="-25000" dirty="0"/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500" baseline="-25000" dirty="0"/>
          </a:p>
          <a:p>
            <a:pPr algn="ctr">
              <a:lnSpc>
                <a:spcPct val="90000"/>
              </a:lnSpc>
              <a:spcAft>
                <a:spcPts val="600"/>
              </a:spcAft>
            </a:pPr>
            <a:r>
              <a:rPr lang="en-US" sz="3000" b="1" dirty="0"/>
              <a:t>(0.10 M)(245 mL) = X (50 mL)</a:t>
            </a:r>
          </a:p>
        </p:txBody>
      </p:sp>
      <p:pic>
        <p:nvPicPr>
          <p:cNvPr id="8194" name="Picture 2" descr="Happy Person Png Transparent Free Images - Laborer - Free Transparent PNG  Clipart Images Download">
            <a:extLst>
              <a:ext uri="{FF2B5EF4-FFF2-40B4-BE49-F238E27FC236}">
                <a16:creationId xmlns:a16="http://schemas.microsoft.com/office/drawing/2014/main" id="{B7BE523D-0325-8639-F6F1-12653C7667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8" r="1" b="1"/>
          <a:stretch/>
        </p:blipFill>
        <p:spPr bwMode="auto">
          <a:xfrm>
            <a:off x="20" y="10"/>
            <a:ext cx="4635571" cy="685799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3406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19E1EB-4738-3662-E948-E5BEC22D2E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Let’s do a titration lab!</a:t>
            </a:r>
          </a:p>
        </p:txBody>
      </p:sp>
      <p:pic>
        <p:nvPicPr>
          <p:cNvPr id="9218" name="Picture 2" descr="Schools May Track Military Students' Progress">
            <a:extLst>
              <a:ext uri="{FF2B5EF4-FFF2-40B4-BE49-F238E27FC236}">
                <a16:creationId xmlns:a16="http://schemas.microsoft.com/office/drawing/2014/main" id="{BED6A792-EAA3-BB0C-3F8A-4A339A38EE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2" y="1690688"/>
            <a:ext cx="6972300" cy="473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F187E02-5FA7-4901-2A0B-F3689B05FA92}"/>
              </a:ext>
            </a:extLst>
          </p:cNvPr>
          <p:cNvSpPr txBox="1"/>
          <p:nvPr/>
        </p:nvSpPr>
        <p:spPr>
          <a:xfrm>
            <a:off x="8348663" y="3190875"/>
            <a:ext cx="38433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These students believe that a magic man in the ceiling will give them the answers.</a:t>
            </a:r>
          </a:p>
        </p:txBody>
      </p:sp>
    </p:spTree>
    <p:extLst>
      <p:ext uri="{BB962C8B-B14F-4D97-AF65-F5344CB8AC3E}">
        <p14:creationId xmlns:p14="http://schemas.microsoft.com/office/powerpoint/2010/main" val="1898624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F0D82-8B82-C202-865E-694360873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42605"/>
            <a:ext cx="10515600" cy="1325563"/>
          </a:xfrm>
        </p:spPr>
        <p:txBody>
          <a:bodyPr/>
          <a:lstStyle/>
          <a:p>
            <a:r>
              <a:rPr lang="en-US" b="1" dirty="0"/>
              <a:t>Properties of acids and bases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CB82C7-2F36-D9F1-77FE-5540800C5AC3}"/>
              </a:ext>
            </a:extLst>
          </p:cNvPr>
          <p:cNvSpPr txBox="1"/>
          <p:nvPr/>
        </p:nvSpPr>
        <p:spPr>
          <a:xfrm>
            <a:off x="1486711" y="1572768"/>
            <a:ext cx="4194048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Acids: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Sour (like vinegar or lemon juice)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Feel “sticky”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Conduct electricity in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React with metals to form H</a:t>
            </a:r>
            <a:r>
              <a:rPr lang="en-US" sz="2400" baseline="-25000" dirty="0"/>
              <a:t>2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red in litmus and colorless in phenolphthalein (more about this later)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DFD89-AA95-309D-5043-AF0CBDEF7132}"/>
              </a:ext>
            </a:extLst>
          </p:cNvPr>
          <p:cNvSpPr txBox="1"/>
          <p:nvPr/>
        </p:nvSpPr>
        <p:spPr>
          <a:xfrm>
            <a:off x="6359652" y="1572768"/>
            <a:ext cx="4133088" cy="34163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Bases: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Bitter (like baking soda or soap)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Feel slippery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Conduct electricity in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often good at dissolving 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blue in litmus and pink in phenolphthalein</a:t>
            </a:r>
          </a:p>
        </p:txBody>
      </p:sp>
      <p:pic>
        <p:nvPicPr>
          <p:cNvPr id="3074" name="Picture 2" descr="Why Are People Putting Soap on Air Con Vents and Electric Fans?">
            <a:extLst>
              <a:ext uri="{FF2B5EF4-FFF2-40B4-BE49-F238E27FC236}">
                <a16:creationId xmlns:a16="http://schemas.microsoft.com/office/drawing/2014/main" id="{F16EB0F7-22ED-C6F8-E6FD-FE5CB0062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39" y="4989088"/>
            <a:ext cx="3133345" cy="162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AE5288B4-9440-47D6-BB6E-9A33FADAF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772" y="5098816"/>
            <a:ext cx="1626307" cy="162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615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1E1724-53D6-BF73-5DFB-03AC28260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3"/>
            <a:ext cx="6452604" cy="1642970"/>
          </a:xfrm>
        </p:spPr>
        <p:txBody>
          <a:bodyPr anchor="b">
            <a:normAutofit/>
          </a:bodyPr>
          <a:lstStyle/>
          <a:p>
            <a:r>
              <a:rPr lang="en-US" sz="4000" b="1" dirty="0"/>
              <a:t>How about neutral things?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78A76-45C6-FFE1-15F5-9AC089109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503" y="2021457"/>
            <a:ext cx="6130464" cy="4170530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400" dirty="0"/>
              <a:t>Of course, not everything is an acid or a base.  These compounds are referred to as being neutral.  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Properties of neutral compounds:  </a:t>
            </a:r>
          </a:p>
          <a:p>
            <a:r>
              <a:rPr lang="en-US" sz="2400" dirty="0"/>
              <a:t>Taste:  Salty, oily, sweet, no taste</a:t>
            </a:r>
          </a:p>
          <a:p>
            <a:r>
              <a:rPr lang="en-US" sz="2400" dirty="0"/>
              <a:t>Texture:  Sticky, oily, watery</a:t>
            </a:r>
          </a:p>
          <a:p>
            <a:r>
              <a:rPr lang="en-US" sz="2400" dirty="0"/>
              <a:t>May or may not conduct electricity in water</a:t>
            </a:r>
          </a:p>
          <a:p>
            <a:r>
              <a:rPr lang="en-US" sz="2400" dirty="0"/>
              <a:t>Reactivity varies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Flag of Switzerland - Wikipedia">
            <a:extLst>
              <a:ext uri="{FF2B5EF4-FFF2-40B4-BE49-F238E27FC236}">
                <a16:creationId xmlns:a16="http://schemas.microsoft.com/office/drawing/2014/main" id="{2B08329F-5135-8422-2569-D82B1661A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75967" y="1359681"/>
            <a:ext cx="4170530" cy="417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2094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F0C32A-5314-6EFB-95D8-9F31395592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Let’s do a lab where we determine if something is an acid or base!</a:t>
            </a:r>
          </a:p>
        </p:txBody>
      </p:sp>
      <p:pic>
        <p:nvPicPr>
          <p:cNvPr id="1026" name="Picture 2" descr="Yes Let's - YouTube">
            <a:extLst>
              <a:ext uri="{FF2B5EF4-FFF2-40B4-BE49-F238E27FC236}">
                <a16:creationId xmlns:a16="http://schemas.microsoft.com/office/drawing/2014/main" id="{B94BBE48-CA98-5355-0CF9-1B0B7B83DE1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331" y="1825625"/>
            <a:ext cx="4351338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8890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2D6155-FC2C-FC8B-1B4E-DA82F8388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3739341" cy="133083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else do we know if something is an acid or base (using fancy science)?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5FAF9B-D6C6-74CC-9686-F86DD26E6FA5}"/>
              </a:ext>
            </a:extLst>
          </p:cNvPr>
          <p:cNvSpPr txBox="1"/>
          <p:nvPr/>
        </p:nvSpPr>
        <p:spPr>
          <a:xfrm>
            <a:off x="862366" y="2194102"/>
            <a:ext cx="3427001" cy="390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We use an indicator!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Indicators are compounds that are one color in acidic solutions and a different color in basic solutions.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most commonly used indicators: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Litmus:  It is red in acid and blue in base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Phenolphthalein: Colorless in acid and pink in base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AA4D990-528D-C57B-E024-D7F749DC4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5457" y="1228072"/>
            <a:ext cx="6155141" cy="44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620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B33E73-7B96-EE00-24FA-C3705709A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1967266"/>
            <a:ext cx="2628900" cy="2547257"/>
          </a:xfrm>
          <a:noFill/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Let’s make some indicators!</a:t>
            </a:r>
          </a:p>
        </p:txBody>
      </p:sp>
      <p:pic>
        <p:nvPicPr>
          <p:cNvPr id="1026" name="Picture 2" descr="Hand drawn vector colorful lettering. Cute holiday doodle. Hooray clipart  14637709 Vector Art at Vecteezy">
            <a:extLst>
              <a:ext uri="{FF2B5EF4-FFF2-40B4-BE49-F238E27FC236}">
                <a16:creationId xmlns:a16="http://schemas.microsoft.com/office/drawing/2014/main" id="{23FBF7BA-95E1-1842-39A9-6E26E985E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7316" y="1732660"/>
            <a:ext cx="6780700" cy="339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404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AA5A2-34D4-A1F4-1A3C-87031FEC2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42"/>
            <a:ext cx="10515600" cy="1325563"/>
          </a:xfrm>
        </p:spPr>
        <p:txBody>
          <a:bodyPr/>
          <a:lstStyle/>
          <a:p>
            <a:r>
              <a:rPr lang="en-US" b="1" dirty="0"/>
              <a:t>The pH scale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FDF27B-D67B-18FF-EA14-950DAAA4E671}"/>
              </a:ext>
            </a:extLst>
          </p:cNvPr>
          <p:cNvSpPr txBox="1"/>
          <p:nvPr/>
        </p:nvSpPr>
        <p:spPr>
          <a:xfrm>
            <a:off x="975360" y="1792224"/>
            <a:ext cx="4376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concentration of an acidic or basic solution is usually described by its pH value.  </a:t>
            </a:r>
          </a:p>
          <a:p>
            <a:pPr lvl="2"/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Solutions with a pH less than 7 are acidic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Solutions with a pH of exactly 7 are neutral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Solutions with a pH greater than 7 are basic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8E6D67EA-3D81-679F-7C6E-03FA2893A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124" y="816864"/>
            <a:ext cx="6343778" cy="530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220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B6B1E-E69A-238B-16A3-FE549FB67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And what is pH?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EF646-F466-2BC5-71C0-36AF48112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4001"/>
            <a:ext cx="10515600" cy="1905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pH is short for “potential hydrogen” and is found by taking the negative logarithm of the acid concentration of the material (in moles/liter of solution).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Or in equation form:  pH = -log[H</a:t>
            </a:r>
            <a:r>
              <a:rPr lang="en-US" baseline="30000" dirty="0"/>
              <a:t>+</a:t>
            </a:r>
            <a:r>
              <a:rPr lang="en-US" dirty="0"/>
              <a:t>]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2" descr="Espoused to Him: Hip hip hooray!">
            <a:extLst>
              <a:ext uri="{FF2B5EF4-FFF2-40B4-BE49-F238E27FC236}">
                <a16:creationId xmlns:a16="http://schemas.microsoft.com/office/drawing/2014/main" id="{CDEBBB04-5462-2B7F-D3FC-680409E9A2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5341" y="3745089"/>
            <a:ext cx="32512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E82F43-1333-6A54-BB68-3F53D6338784}"/>
              </a:ext>
            </a:extLst>
          </p:cNvPr>
          <p:cNvSpPr txBox="1"/>
          <p:nvPr/>
        </p:nvSpPr>
        <p:spPr>
          <a:xfrm>
            <a:off x="6361995" y="4817723"/>
            <a:ext cx="474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Hooray for negative logarithms!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1C9151-EDCD-6FC7-6743-522EFAB3C24F}"/>
              </a:ext>
            </a:extLst>
          </p:cNvPr>
          <p:cNvSpPr txBox="1"/>
          <p:nvPr/>
        </p:nvSpPr>
        <p:spPr>
          <a:xfrm>
            <a:off x="8545689" y="3429000"/>
            <a:ext cx="2065867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[H+] = the concentration of acid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022F93C-6BDF-6AA0-4D17-48C128BC28B9}"/>
              </a:ext>
            </a:extLst>
          </p:cNvPr>
          <p:cNvCxnSpPr/>
          <p:nvPr/>
        </p:nvCxnSpPr>
        <p:spPr>
          <a:xfrm flipH="1" flipV="1">
            <a:off x="8466667" y="3194756"/>
            <a:ext cx="462844" cy="1467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491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7119</TotalTime>
  <Words>1416</Words>
  <Application>Microsoft Macintosh PowerPoint</Application>
  <PresentationFormat>Widescreen</PresentationFormat>
  <Paragraphs>148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Acids and Bases</vt:lpstr>
      <vt:lpstr>How do we define acids and bases?</vt:lpstr>
      <vt:lpstr>Properties of acids and bases</vt:lpstr>
      <vt:lpstr>How about neutral things? </vt:lpstr>
      <vt:lpstr>Let’s do a lab where we determine if something is an acid or base!</vt:lpstr>
      <vt:lpstr>How else do we know if something is an acid or base (using fancy science)?</vt:lpstr>
      <vt:lpstr>Let’s make some indicators!</vt:lpstr>
      <vt:lpstr>The pH scale </vt:lpstr>
      <vt:lpstr>And what is pH?</vt:lpstr>
      <vt:lpstr>The next question:  What’s that mean?</vt:lpstr>
      <vt:lpstr>A sample problem: </vt:lpstr>
      <vt:lpstr>But what happens if you have to find the pH of a base?</vt:lpstr>
      <vt:lpstr>The final question:  How do you know if the compound is an acid or a base?</vt:lpstr>
      <vt:lpstr>Let’s do some practice problems!</vt:lpstr>
      <vt:lpstr>Titrations:  Finding concentrations</vt:lpstr>
      <vt:lpstr>How does this work?</vt:lpstr>
      <vt:lpstr>Here’s how it works on a worksheet:</vt:lpstr>
      <vt:lpstr>PowerPoint Presentation</vt:lpstr>
      <vt:lpstr>Let’s do some sample problems!</vt:lpstr>
      <vt:lpstr>Here’s how it works in the lab:</vt:lpstr>
      <vt:lpstr>What you’ll see in the lab:  Let’s titrate 50 mL of an unknown concentration of NaOH with 0.10 M HBr:</vt:lpstr>
      <vt:lpstr>Let’s do a titration lab!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Acids and Bases</dc:title>
  <dc:creator>Ian Guch</dc:creator>
  <cp:lastModifiedBy>Ian Guch</cp:lastModifiedBy>
  <cp:revision>13</cp:revision>
  <dcterms:created xsi:type="dcterms:W3CDTF">2022-04-20T14:26:23Z</dcterms:created>
  <dcterms:modified xsi:type="dcterms:W3CDTF">2023-05-02T14:51:52Z</dcterms:modified>
</cp:coreProperties>
</file>